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36"/>
  </p:notesMasterIdLst>
  <p:sldIdLst>
    <p:sldId id="774" r:id="rId3"/>
    <p:sldId id="497" r:id="rId4"/>
    <p:sldId id="595" r:id="rId5"/>
    <p:sldId id="746" r:id="rId6"/>
    <p:sldId id="771" r:id="rId7"/>
    <p:sldId id="772" r:id="rId8"/>
    <p:sldId id="773" r:id="rId9"/>
    <p:sldId id="753" r:id="rId10"/>
    <p:sldId id="755" r:id="rId11"/>
    <p:sldId id="756" r:id="rId12"/>
    <p:sldId id="757" r:id="rId13"/>
    <p:sldId id="758" r:id="rId14"/>
    <p:sldId id="759" r:id="rId15"/>
    <p:sldId id="760" r:id="rId16"/>
    <p:sldId id="762" r:id="rId17"/>
    <p:sldId id="763" r:id="rId18"/>
    <p:sldId id="764" r:id="rId19"/>
    <p:sldId id="775" r:id="rId20"/>
    <p:sldId id="777" r:id="rId21"/>
    <p:sldId id="776" r:id="rId22"/>
    <p:sldId id="778" r:id="rId23"/>
    <p:sldId id="779" r:id="rId24"/>
    <p:sldId id="498" r:id="rId25"/>
    <p:sldId id="747" r:id="rId26"/>
    <p:sldId id="499" r:id="rId27"/>
    <p:sldId id="769" r:id="rId28"/>
    <p:sldId id="500" r:id="rId29"/>
    <p:sldId id="752" r:id="rId30"/>
    <p:sldId id="745" r:id="rId31"/>
    <p:sldId id="748" r:id="rId32"/>
    <p:sldId id="770" r:id="rId33"/>
    <p:sldId id="503" r:id="rId34"/>
    <p:sldId id="761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0"/>
    <a:srgbClr val="AC8654"/>
    <a:srgbClr val="E3AC83"/>
    <a:srgbClr val="FFFF66"/>
    <a:srgbClr val="FF0000"/>
    <a:srgbClr val="BBE0E3"/>
    <a:srgbClr val="0000FF"/>
    <a:srgbClr val="66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9535" autoAdjust="0"/>
  </p:normalViewPr>
  <p:slideViewPr>
    <p:cSldViewPr snapToGrid="0">
      <p:cViewPr varScale="1">
        <p:scale>
          <a:sx n="128" d="100"/>
          <a:sy n="128" d="100"/>
        </p:scale>
        <p:origin x="4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48"/>
    </p:cViewPr>
  </p:sorterViewPr>
  <p:notesViewPr>
    <p:cSldViewPr snapToGrid="0"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37BF856-EB85-487E-B5B4-FFD745101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2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50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416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7745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2375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167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47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9683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871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578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23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201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24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53312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642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25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15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26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12306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3112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42A2F-5D33-4D94-823C-9BC0033FBD9F}" type="slidenum">
              <a:rPr lang="en-US"/>
              <a:pPr/>
              <a:t>28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547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070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078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7526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685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469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7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679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503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653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9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5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 userDrawn="1"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índice</a:t>
            </a:r>
            <a:endParaRPr lang="en-US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1" name="Line 7"/>
          <p:cNvSpPr>
            <a:spLocks noChangeShapeType="1"/>
          </p:cNvSpPr>
          <p:nvPr userDrawn="1"/>
        </p:nvSpPr>
        <p:spPr bwMode="auto">
          <a:xfrm>
            <a:off x="2000250" y="2236788"/>
            <a:ext cx="12700" cy="10779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2" name="Line 8"/>
          <p:cNvSpPr>
            <a:spLocks noChangeShapeType="1"/>
          </p:cNvSpPr>
          <p:nvPr userDrawn="1"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3" name="Text Box 9"/>
          <p:cNvSpPr txBox="1">
            <a:spLocks noChangeArrowheads="1"/>
          </p:cNvSpPr>
          <p:nvPr userDrawn="1"/>
        </p:nvSpPr>
        <p:spPr bwMode="auto">
          <a:xfrm>
            <a:off x="3236913" y="2413000"/>
            <a:ext cx="339566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¿Qué es visión por computador?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Reseña histórica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4" name="Line 10"/>
          <p:cNvSpPr>
            <a:spLocks noChangeShapeType="1"/>
          </p:cNvSpPr>
          <p:nvPr userDrawn="1"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0.xml"/><Relationship Id="rId4" Type="http://schemas.openxmlformats.org/officeDocument/2006/relationships/hyperlink" Target="file:////Users/domingomery/Box%20Sync/CVCND/matlab/examples/CV01_ComputerGraphics.m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0.png"/><Relationship Id="rId10" Type="http://schemas.openxmlformats.org/officeDocument/2006/relationships/hyperlink" Target="http://dmery.sitios.ing.uc.cl/Prints/ISI-Journals/2005-Insight-b.pdf" TargetMode="External"/><Relationship Id="rId4" Type="http://schemas.openxmlformats.org/officeDocument/2006/relationships/oleObject" Target="../embeddings/oleObject3.bin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50223" y="1690179"/>
            <a:ext cx="4010232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>
                <a:solidFill>
                  <a:srgbClr val="FFFFFF"/>
                </a:solidFill>
                <a:latin typeface="Trebuchet MS"/>
                <a:cs typeface="Trebuchet MS"/>
              </a:rPr>
              <a:t>Definiciones</a:t>
            </a:r>
            <a:endParaRPr lang="es-CL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7845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94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83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49" y="506895"/>
            <a:ext cx="9319853" cy="5923722"/>
          </a:xfrm>
        </p:spPr>
      </p:pic>
    </p:spTree>
    <p:extLst>
      <p:ext uri="{BB962C8B-B14F-4D97-AF65-F5344CB8AC3E}">
        <p14:creationId xmlns:p14="http://schemas.microsoft.com/office/powerpoint/2010/main" val="101749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048" y="506895"/>
            <a:ext cx="9319850" cy="5923721"/>
          </a:xfrm>
        </p:spPr>
      </p:pic>
    </p:spTree>
    <p:extLst>
      <p:ext uri="{BB962C8B-B14F-4D97-AF65-F5344CB8AC3E}">
        <p14:creationId xmlns:p14="http://schemas.microsoft.com/office/powerpoint/2010/main" val="78136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048" y="506895"/>
            <a:ext cx="9319850" cy="5923722"/>
          </a:xfrm>
        </p:spPr>
      </p:pic>
    </p:spTree>
    <p:extLst>
      <p:ext uri="{BB962C8B-B14F-4D97-AF65-F5344CB8AC3E}">
        <p14:creationId xmlns:p14="http://schemas.microsoft.com/office/powerpoint/2010/main" val="1824234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048" y="506895"/>
            <a:ext cx="9319850" cy="5923722"/>
          </a:xfrm>
        </p:spPr>
      </p:pic>
    </p:spTree>
    <p:extLst>
      <p:ext uri="{BB962C8B-B14F-4D97-AF65-F5344CB8AC3E}">
        <p14:creationId xmlns:p14="http://schemas.microsoft.com/office/powerpoint/2010/main" val="572921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438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66" y="3975104"/>
            <a:ext cx="4673602" cy="461963"/>
            <a:chOff x="2523" y="2378"/>
            <a:chExt cx="2944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>
                  <a:solidFill>
                    <a:srgbClr val="FF0000"/>
                  </a:solidFill>
                  <a:latin typeface="Trebuchet MS" pitchFamily="34" charset="0"/>
                </a:rPr>
                <a:t>The wheel has 7 defects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Analysis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 measurement, an interpretation or a decision.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06550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4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3776666" cy="1557338"/>
            <a:chOff x="1350" y="2049"/>
            <a:chExt cx="2379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446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HEARTBEAT = 165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AGE = 45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year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533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SEX = F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4" y="3279775"/>
            <a:ext cx="1792286" cy="1611313"/>
            <a:chOff x="4277" y="2066"/>
            <a:chExt cx="1129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latin typeface="Trebuchet MS" pitchFamily="34" charset="0"/>
                </a:rPr>
                <a:t>ALARM = </a:t>
              </a:r>
              <a:r>
                <a:rPr lang="es-ES" sz="16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1513" y="2619375"/>
            <a:ext cx="1177925" cy="3325813"/>
            <a:chOff x="423" y="1650"/>
            <a:chExt cx="742" cy="2095"/>
          </a:xfrm>
        </p:grpSpPr>
        <p:pic>
          <p:nvPicPr>
            <p:cNvPr id="13336" name="Picture 14" descr="BD00017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" y="1650"/>
              <a:ext cx="742" cy="2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7" name="Freeform 15"/>
            <p:cNvSpPr>
              <a:spLocks/>
            </p:cNvSpPr>
            <p:nvPr/>
          </p:nvSpPr>
          <p:spPr bwMode="auto">
            <a:xfrm>
              <a:off x="1013" y="2367"/>
              <a:ext cx="58" cy="57"/>
            </a:xfrm>
            <a:custGeom>
              <a:avLst/>
              <a:gdLst>
                <a:gd name="T0" fmla="*/ 37 w 58"/>
                <a:gd name="T1" fmla="*/ 0 h 57"/>
                <a:gd name="T2" fmla="*/ 57 w 58"/>
                <a:gd name="T3" fmla="*/ 32 h 57"/>
                <a:gd name="T4" fmla="*/ 31 w 58"/>
                <a:gd name="T5" fmla="*/ 54 h 57"/>
                <a:gd name="T6" fmla="*/ 0 w 58"/>
                <a:gd name="T7" fmla="*/ 53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57"/>
                <a:gd name="T14" fmla="*/ 58 w 58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57">
                  <a:moveTo>
                    <a:pt x="37" y="0"/>
                  </a:moveTo>
                  <a:cubicBezTo>
                    <a:pt x="48" y="11"/>
                    <a:pt x="58" y="23"/>
                    <a:pt x="57" y="32"/>
                  </a:cubicBezTo>
                  <a:cubicBezTo>
                    <a:pt x="56" y="41"/>
                    <a:pt x="41" y="51"/>
                    <a:pt x="31" y="54"/>
                  </a:cubicBezTo>
                  <a:cubicBezTo>
                    <a:pt x="21" y="57"/>
                    <a:pt x="6" y="53"/>
                    <a:pt x="0" y="5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8" name="Oval 16"/>
            <p:cNvSpPr>
              <a:spLocks noChangeArrowheads="1"/>
            </p:cNvSpPr>
            <p:nvPr/>
          </p:nvSpPr>
          <p:spPr bwMode="auto">
            <a:xfrm>
              <a:off x="1046" y="2392"/>
              <a:ext cx="27" cy="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52991" y="60416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Pattern Recognition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It is the science of making inferences based on data. Usually, it measures an object in order to assign it to a class.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5" name="Action Button: Forward or Next 34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Freeform 7"/>
          <p:cNvSpPr/>
          <p:nvPr/>
        </p:nvSpPr>
        <p:spPr>
          <a:xfrm>
            <a:off x="3215043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79310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4321607" y="4285067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charset="0"/>
              </a:rPr>
              <a:t>4. Feature </a:t>
            </a:r>
          </a:p>
          <a:p>
            <a:pPr algn="ctr" eaLnBrk="0" hangingPunct="0"/>
            <a:r>
              <a:rPr lang="es-ES_tradnl" sz="1200" b="1" i="1" dirty="0" err="1">
                <a:solidFill>
                  <a:srgbClr val="0000C0"/>
                </a:solidFill>
                <a:latin typeface="Trebuchet MS" charset="0"/>
              </a:rPr>
              <a:t>Extraction</a:t>
            </a:r>
            <a:endParaRPr lang="en-GB" sz="1200" b="1" i="1" dirty="0">
              <a:solidFill>
                <a:srgbClr val="0000C0"/>
              </a:solidFill>
              <a:latin typeface="Trebuchet MS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18812" y="5249977"/>
            <a:ext cx="300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Pattern Recognition: </a:t>
            </a:r>
          </a:p>
        </p:txBody>
      </p:sp>
    </p:spTree>
    <p:extLst>
      <p:ext uri="{BB962C8B-B14F-4D97-AF65-F5344CB8AC3E}">
        <p14:creationId xmlns:p14="http://schemas.microsoft.com/office/powerpoint/2010/main" val="32606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31 at 6.13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77" y="2746001"/>
            <a:ext cx="4705705" cy="381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2993" y="2890395"/>
            <a:ext cx="309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[ </a:t>
            </a:r>
            <a:r>
              <a:rPr lang="en-US" sz="1400" dirty="0">
                <a:latin typeface="Courier"/>
                <a:cs typeface="Courier"/>
                <a:hlinkClick r:id="rId4" invalidUrl="file://localhost\Users\domingomery\Box Sync\CVCND\matlab\examples\CV01_ComputerGraphics.m" action="ppaction://hlinkfile"/>
              </a:rPr>
              <a:t>CV01_ComputerGraphics.m</a:t>
            </a:r>
            <a:r>
              <a:rPr lang="en-US" sz="1400" dirty="0">
                <a:latin typeface="Courier"/>
                <a:cs typeface="Courier"/>
              </a:rPr>
              <a:t>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040" y="6534224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ction Button: Forward or Next 6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1390" y="6113463"/>
            <a:ext cx="137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400" b="1" i="1">
                <a:latin typeface="Trebuchet MS" pitchFamily="34" charset="0"/>
              </a:rPr>
              <a:t>3D mesh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470928" y="2678113"/>
            <a:ext cx="3468687" cy="1668462"/>
            <a:chOff x="3269" y="1033"/>
            <a:chExt cx="2185" cy="1051"/>
          </a:xfrm>
        </p:grpSpPr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3269" y="1033"/>
            <a:ext cx="991" cy="1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2" r:id="rId4" imgW="1257476" imgH="1314286" progId="">
                    <p:embed/>
                  </p:oleObj>
                </mc:Choice>
                <mc:Fallback>
                  <p:oleObj r:id="rId4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24000" contrast="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033"/>
                          <a:ext cx="991" cy="1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0" name="Text Box 9"/>
            <p:cNvSpPr txBox="1">
              <a:spLocks noChangeArrowheads="1"/>
            </p:cNvSpPr>
            <p:nvPr/>
          </p:nvSpPr>
          <p:spPr bwMode="auto">
            <a:xfrm>
              <a:off x="4358" y="1494"/>
              <a:ext cx="10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Depth map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470928" y="4506913"/>
            <a:ext cx="3332162" cy="1620837"/>
            <a:chOff x="3269" y="2185"/>
            <a:chExt cx="2099" cy="1021"/>
          </a:xfrm>
        </p:grpSpPr>
        <p:graphicFrame>
          <p:nvGraphicFramePr>
            <p:cNvPr id="4098" name="Object 11"/>
            <p:cNvGraphicFramePr>
              <a:graphicFrameLocks noChangeAspect="1"/>
            </p:cNvGraphicFramePr>
            <p:nvPr/>
          </p:nvGraphicFramePr>
          <p:xfrm>
            <a:off x="3269" y="2185"/>
            <a:ext cx="991" cy="9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3" r:id="rId6" imgW="1257476" imgH="1314286" progId="">
                    <p:embed/>
                  </p:oleObj>
                </mc:Choice>
                <mc:Fallback>
                  <p:oleObj r:id="rId6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2185"/>
                          <a:ext cx="991" cy="9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9" name="Text Box 12"/>
            <p:cNvSpPr txBox="1">
              <a:spLocks noChangeArrowheads="1"/>
            </p:cNvSpPr>
            <p:nvPr/>
          </p:nvSpPr>
          <p:spPr bwMode="auto">
            <a:xfrm>
              <a:off x="4288" y="2918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Simulation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pic>
        <p:nvPicPr>
          <p:cNvPr id="4106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1390" y="2581275"/>
            <a:ext cx="4013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 descr="Screen Shot 2014-07-31 at 6.55.0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3" y="2824116"/>
            <a:ext cx="3928402" cy="3192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4467" y="6149836"/>
            <a:ext cx="486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Mery, D.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 Hahn, D.;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Hitschfeld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N. (2005): Simulation of Defects in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Aluminium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Castings Using CAD Models of Flaws and Real X-ray Images. Insight, 47(10):618-624. [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10"/>
              </a:rPr>
              <a:t>PDF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42356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SBFSEM_Reconstruction_small.mp4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6532" y="2643547"/>
            <a:ext cx="5339644" cy="4004733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FAA26D3D-D897-4be2-8F04-BA451C77F1D7}">
                          <ma14:placeholderFlag xmlns="" xmlns:ma14="http://schemas.microsoft.com/office/mac/drawingml/2011/main" val="1"/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3019425"/>
            <a:ext cx="3409950" cy="287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90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96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a field that includes methods for acquiring, processing, analyzing, and understanding images and, in general, high-dimensional data from the real world in order to produce numerical or symbolic information, e.g., in the forms of decisions.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wikipedia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892920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54771" cy="1589088"/>
            <a:chOff x="266700" y="1797050"/>
            <a:chExt cx="95477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277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latin typeface="Trebuchet MS" pitchFamily="34" charset="0"/>
                </a:rPr>
                <a:t>Object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Acquisition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Photography 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X rays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Thermography</a:t>
              </a: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0" y="2451100"/>
            <a:ext cx="2057400" cy="1987550"/>
            <a:chOff x="2387600" y="2451100"/>
            <a:chExt cx="2057400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2859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Restoration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Filtering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Segmentation</a:t>
              </a: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0" y="2451100"/>
              <a:ext cx="1741488" cy="738188"/>
              <a:chOff x="1504" y="1364"/>
              <a:chExt cx="1097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960" y="1364"/>
                <a:ext cx="641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Processing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7"/>
                <a:ext cx="456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129088" y="2451100"/>
            <a:ext cx="2271712" cy="3155950"/>
            <a:chOff x="4129088" y="2451100"/>
            <a:chExt cx="2271712" cy="3155950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19462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extraction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selection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Machine Learning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Classification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Measurements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Interpretation</a:t>
              </a: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129088" y="2451100"/>
              <a:ext cx="1666875" cy="738188"/>
              <a:chOff x="2601" y="1364"/>
              <a:chExt cx="1050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134" y="1364"/>
                <a:ext cx="517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 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Analysis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601" y="1597"/>
                <a:ext cx="53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82584" y="1654443"/>
            <a:ext cx="1687609" cy="3884041"/>
            <a:chOff x="6282584" y="1654443"/>
            <a:chExt cx="1687609" cy="3884041"/>
          </a:xfrm>
          <a:effectLst/>
        </p:grpSpPr>
        <p:sp>
          <p:nvSpPr>
            <p:cNvPr id="3" name="Rectangle 2"/>
            <p:cNvSpPr/>
            <p:nvPr/>
          </p:nvSpPr>
          <p:spPr>
            <a:xfrm>
              <a:off x="6282584" y="1654443"/>
              <a:ext cx="1687609" cy="359298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50182" y="5230707"/>
              <a:ext cx="976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(optional)</a:t>
              </a:r>
            </a:p>
          </p:txBody>
        </p:sp>
      </p:grpSp>
      <p:sp>
        <p:nvSpPr>
          <p:cNvPr id="777218" name="Freeform 2"/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3700" y="1797050"/>
            <a:ext cx="827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latin typeface="Trebuchet MS" pitchFamily="34" charset="0"/>
              </a:rPr>
              <a:t>Object</a:t>
            </a:r>
          </a:p>
        </p:txBody>
      </p:sp>
      <p:sp>
        <p:nvSpPr>
          <p:cNvPr id="777221" name="Rectangle 5"/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60" name="Text Box 6"/>
          <p:cNvSpPr txBox="1">
            <a:spLocks noChangeArrowheads="1"/>
          </p:cNvSpPr>
          <p:nvPr/>
        </p:nvSpPr>
        <p:spPr bwMode="auto">
          <a:xfrm>
            <a:off x="6218508" y="3476625"/>
            <a:ext cx="174919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3D reconstruction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Calibration</a:t>
            </a:r>
          </a:p>
        </p:txBody>
      </p:sp>
      <p:sp>
        <p:nvSpPr>
          <p:cNvPr id="17461" name="Line 7"/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38" name="Group 9"/>
          <p:cNvGrpSpPr>
            <a:grpSpLocks/>
          </p:cNvGrpSpPr>
          <p:nvPr/>
        </p:nvGrpSpPr>
        <p:grpSpPr bwMode="auto">
          <a:xfrm>
            <a:off x="863600" y="2451100"/>
            <a:ext cx="1524000" cy="738188"/>
            <a:chOff x="544" y="1364"/>
            <a:chExt cx="960" cy="465"/>
          </a:xfrm>
        </p:grpSpPr>
        <p:sp>
          <p:nvSpPr>
            <p:cNvPr id="17457" name="Text Box 10"/>
            <p:cNvSpPr txBox="1">
              <a:spLocks noChangeArrowheads="1"/>
            </p:cNvSpPr>
            <p:nvPr/>
          </p:nvSpPr>
          <p:spPr bwMode="auto">
            <a:xfrm>
              <a:off x="816" y="1364"/>
              <a:ext cx="688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Acquisition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58" name="AutoShape 11"/>
            <p:cNvCxnSpPr>
              <a:cxnSpLocks noChangeShapeType="1"/>
            </p:cNvCxnSpPr>
            <p:nvPr/>
          </p:nvCxnSpPr>
          <p:spPr bwMode="auto">
            <a:xfrm>
              <a:off x="544" y="1590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1066800" y="3384550"/>
            <a:ext cx="15367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5" name="Text Box 14"/>
          <p:cNvSpPr txBox="1">
            <a:spLocks noChangeArrowheads="1"/>
          </p:cNvSpPr>
          <p:nvPr/>
        </p:nvSpPr>
        <p:spPr bwMode="auto">
          <a:xfrm>
            <a:off x="1076998" y="3476625"/>
            <a:ext cx="14954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Photography 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X rays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Thermography</a:t>
            </a:r>
          </a:p>
        </p:txBody>
      </p:sp>
      <p:sp>
        <p:nvSpPr>
          <p:cNvPr id="17456" name="Line 15"/>
          <p:cNvSpPr>
            <a:spLocks noChangeShapeType="1"/>
          </p:cNvSpPr>
          <p:nvPr/>
        </p:nvSpPr>
        <p:spPr bwMode="auto">
          <a:xfrm rot="10800000" flipH="1" flipV="1">
            <a:off x="1831975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2717800" y="3384550"/>
            <a:ext cx="17272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2" name="Text Box 18"/>
          <p:cNvSpPr txBox="1">
            <a:spLocks noChangeArrowheads="1"/>
          </p:cNvSpPr>
          <p:nvPr/>
        </p:nvSpPr>
        <p:spPr bwMode="auto">
          <a:xfrm>
            <a:off x="2920488" y="3476625"/>
            <a:ext cx="14285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Restoration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Filtering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Segmentation</a:t>
            </a:r>
          </a:p>
        </p:txBody>
      </p:sp>
      <p:sp>
        <p:nvSpPr>
          <p:cNvPr id="17453" name="Line 19"/>
          <p:cNvSpPr>
            <a:spLocks noChangeShapeType="1"/>
          </p:cNvSpPr>
          <p:nvPr/>
        </p:nvSpPr>
        <p:spPr bwMode="auto">
          <a:xfrm rot="10800000" flipH="1" flipV="1">
            <a:off x="3632200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4521200" y="3371850"/>
            <a:ext cx="18034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9" name="Text Box 22"/>
          <p:cNvSpPr txBox="1">
            <a:spLocks noChangeArrowheads="1"/>
          </p:cNvSpPr>
          <p:nvPr/>
        </p:nvSpPr>
        <p:spPr bwMode="auto">
          <a:xfrm>
            <a:off x="4454525" y="3476625"/>
            <a:ext cx="1946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extraction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selection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Machine Learning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Classification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Measurements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Interpretation</a:t>
            </a:r>
          </a:p>
        </p:txBody>
      </p:sp>
      <p:sp>
        <p:nvSpPr>
          <p:cNvPr id="17450" name="Line 23"/>
          <p:cNvSpPr>
            <a:spLocks noChangeShapeType="1"/>
          </p:cNvSpPr>
          <p:nvPr/>
        </p:nvSpPr>
        <p:spPr bwMode="auto">
          <a:xfrm rot="10800000" flipH="1" flipV="1">
            <a:off x="5422900" y="3171825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42" name="Group 24"/>
          <p:cNvGrpSpPr>
            <a:grpSpLocks/>
          </p:cNvGrpSpPr>
          <p:nvPr/>
        </p:nvGrpSpPr>
        <p:grpSpPr bwMode="auto">
          <a:xfrm>
            <a:off x="2387600" y="2451100"/>
            <a:ext cx="1741488" cy="738188"/>
            <a:chOff x="1504" y="1364"/>
            <a:chExt cx="1097" cy="465"/>
          </a:xfrm>
        </p:grpSpPr>
        <p:sp>
          <p:nvSpPr>
            <p:cNvPr id="17446" name="Text Box 25"/>
            <p:cNvSpPr txBox="1">
              <a:spLocks noChangeArrowheads="1"/>
            </p:cNvSpPr>
            <p:nvPr/>
          </p:nvSpPr>
          <p:spPr bwMode="auto">
            <a:xfrm>
              <a:off x="1960" y="1364"/>
              <a:ext cx="641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Processing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7" name="AutoShape 26"/>
            <p:cNvCxnSpPr>
              <a:cxnSpLocks noChangeShapeType="1"/>
              <a:stCxn id="17457" idx="3"/>
              <a:endCxn id="17446" idx="1"/>
            </p:cNvCxnSpPr>
            <p:nvPr/>
          </p:nvCxnSpPr>
          <p:spPr bwMode="auto">
            <a:xfrm>
              <a:off x="1504" y="1597"/>
              <a:ext cx="456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43" name="Group 27"/>
          <p:cNvGrpSpPr>
            <a:grpSpLocks/>
          </p:cNvGrpSpPr>
          <p:nvPr/>
        </p:nvGrpSpPr>
        <p:grpSpPr bwMode="auto">
          <a:xfrm>
            <a:off x="4129088" y="2451100"/>
            <a:ext cx="1666875" cy="738188"/>
            <a:chOff x="2601" y="1364"/>
            <a:chExt cx="1050" cy="465"/>
          </a:xfrm>
        </p:grpSpPr>
        <p:sp>
          <p:nvSpPr>
            <p:cNvPr id="17444" name="Text Box 28"/>
            <p:cNvSpPr txBox="1">
              <a:spLocks noChangeArrowheads="1"/>
            </p:cNvSpPr>
            <p:nvPr/>
          </p:nvSpPr>
          <p:spPr bwMode="auto">
            <a:xfrm>
              <a:off x="3134" y="1364"/>
              <a:ext cx="517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 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Analysis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5" name="AutoShape 29"/>
            <p:cNvCxnSpPr>
              <a:cxnSpLocks noChangeShapeType="1"/>
              <a:stCxn id="17446" idx="3"/>
              <a:endCxn id="17444" idx="1"/>
            </p:cNvCxnSpPr>
            <p:nvPr/>
          </p:nvCxnSpPr>
          <p:spPr bwMode="auto">
            <a:xfrm>
              <a:off x="2601" y="1597"/>
              <a:ext cx="533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14" name="Group 30"/>
          <p:cNvGrpSpPr>
            <a:grpSpLocks/>
          </p:cNvGrpSpPr>
          <p:nvPr/>
        </p:nvGrpSpPr>
        <p:grpSpPr bwMode="auto">
          <a:xfrm>
            <a:off x="858838" y="2555875"/>
            <a:ext cx="6715122" cy="523875"/>
            <a:chOff x="541" y="1430"/>
            <a:chExt cx="4230" cy="330"/>
          </a:xfrm>
        </p:grpSpPr>
        <p:grpSp>
          <p:nvGrpSpPr>
            <p:cNvPr id="17423" name="Group 31"/>
            <p:cNvGrpSpPr>
              <a:grpSpLocks/>
            </p:cNvGrpSpPr>
            <p:nvPr/>
          </p:nvGrpSpPr>
          <p:grpSpPr bwMode="auto">
            <a:xfrm>
              <a:off x="3708" y="1430"/>
              <a:ext cx="1063" cy="330"/>
              <a:chOff x="3708" y="1430"/>
              <a:chExt cx="1063" cy="330"/>
            </a:xfrm>
          </p:grpSpPr>
          <p:sp>
            <p:nvSpPr>
              <p:cNvPr id="17436" name="Text Box 32"/>
              <p:cNvSpPr txBox="1">
                <a:spLocks noChangeArrowheads="1"/>
              </p:cNvSpPr>
              <p:nvPr/>
            </p:nvSpPr>
            <p:spPr bwMode="auto">
              <a:xfrm>
                <a:off x="4088" y="1430"/>
                <a:ext cx="683" cy="330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Multi-view</a:t>
                </a:r>
              </a:p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Analysis</a:t>
                </a:r>
              </a:p>
            </p:txBody>
          </p:sp>
          <p:cxnSp>
            <p:nvCxnSpPr>
              <p:cNvPr id="17437" name="AutoShape 33"/>
              <p:cNvCxnSpPr>
                <a:cxnSpLocks noChangeShapeType="1"/>
              </p:cNvCxnSpPr>
              <p:nvPr/>
            </p:nvCxnSpPr>
            <p:spPr bwMode="auto">
              <a:xfrm>
                <a:off x="3708" y="1600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4" name="Group 34"/>
            <p:cNvGrpSpPr>
              <a:grpSpLocks/>
            </p:cNvGrpSpPr>
            <p:nvPr/>
          </p:nvGrpSpPr>
          <p:grpSpPr bwMode="auto">
            <a:xfrm>
              <a:off x="3701" y="1494"/>
              <a:ext cx="425" cy="220"/>
              <a:chOff x="3701" y="1494"/>
              <a:chExt cx="425" cy="220"/>
            </a:xfrm>
          </p:grpSpPr>
          <p:cxnSp>
            <p:nvCxnSpPr>
              <p:cNvPr id="17434" name="AutoShape 35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5" name="AutoShape 36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5" name="Group 37"/>
            <p:cNvGrpSpPr>
              <a:grpSpLocks/>
            </p:cNvGrpSpPr>
            <p:nvPr/>
          </p:nvGrpSpPr>
          <p:grpSpPr bwMode="auto">
            <a:xfrm>
              <a:off x="2707" y="1482"/>
              <a:ext cx="381" cy="220"/>
              <a:chOff x="3701" y="1494"/>
              <a:chExt cx="425" cy="220"/>
            </a:xfrm>
          </p:grpSpPr>
          <p:cxnSp>
            <p:nvCxnSpPr>
              <p:cNvPr id="17432" name="AutoShape 38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3" name="AutoShape 39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6" name="Group 40"/>
            <p:cNvGrpSpPr>
              <a:grpSpLocks/>
            </p:cNvGrpSpPr>
            <p:nvPr/>
          </p:nvGrpSpPr>
          <p:grpSpPr bwMode="auto">
            <a:xfrm>
              <a:off x="1507" y="1480"/>
              <a:ext cx="345" cy="220"/>
              <a:chOff x="3701" y="1494"/>
              <a:chExt cx="425" cy="220"/>
            </a:xfrm>
          </p:grpSpPr>
          <p:cxnSp>
            <p:nvCxnSpPr>
              <p:cNvPr id="17430" name="AutoShape 41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1" name="AutoShape 42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7" name="Group 43"/>
            <p:cNvGrpSpPr>
              <a:grpSpLocks/>
            </p:cNvGrpSpPr>
            <p:nvPr/>
          </p:nvGrpSpPr>
          <p:grpSpPr bwMode="auto">
            <a:xfrm>
              <a:off x="541" y="1480"/>
              <a:ext cx="267" cy="220"/>
              <a:chOff x="3701" y="1494"/>
              <a:chExt cx="425" cy="220"/>
            </a:xfrm>
          </p:grpSpPr>
          <p:cxnSp>
            <p:nvCxnSpPr>
              <p:cNvPr id="17428" name="AutoShape 44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29" name="AutoShape 45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5" name="Freeform 46"/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7518416" y="2609852"/>
            <a:ext cx="1377953" cy="338138"/>
            <a:chOff x="4736" y="1464"/>
            <a:chExt cx="868" cy="213"/>
          </a:xfrm>
        </p:grpSpPr>
        <p:sp>
          <p:nvSpPr>
            <p:cNvPr id="17421" name="Rectangle 48"/>
            <p:cNvSpPr>
              <a:spLocks noChangeArrowheads="1"/>
            </p:cNvSpPr>
            <p:nvPr/>
          </p:nvSpPr>
          <p:spPr bwMode="auto">
            <a:xfrm>
              <a:off x="4982" y="1464"/>
              <a:ext cx="62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solidFill>
                    <a:srgbClr val="595959"/>
                  </a:solidFill>
                  <a:latin typeface="Trebuchet MS" pitchFamily="34" charset="0"/>
                </a:rPr>
                <a:t>Decision</a:t>
              </a:r>
            </a:p>
          </p:txBody>
        </p:sp>
        <p:cxnSp>
          <p:nvCxnSpPr>
            <p:cNvPr id="17422" name="AutoShape 49"/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4215289"/>
            <a:ext cx="6986270" cy="2435906"/>
            <a:chOff x="152400" y="4215289"/>
            <a:chExt cx="6986270" cy="2435906"/>
          </a:xfrm>
        </p:grpSpPr>
        <p:sp>
          <p:nvSpPr>
            <p:cNvPr id="6" name="Magnetic Disk 5"/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6" idx="4"/>
              <a:endCxn id="17455" idx="2"/>
            </p:cNvCxnSpPr>
            <p:nvPr/>
          </p:nvCxnSpPr>
          <p:spPr>
            <a:xfrm flipV="1">
              <a:off x="1570646" y="4215289"/>
              <a:ext cx="254065" cy="18342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6" idx="4"/>
              <a:endCxn id="777233" idx="2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6" idx="4"/>
              <a:endCxn id="17449" idx="2"/>
            </p:cNvCxnSpPr>
            <p:nvPr/>
          </p:nvCxnSpPr>
          <p:spPr>
            <a:xfrm flipV="1">
              <a:off x="1570646" y="4861620"/>
              <a:ext cx="3857017" cy="118795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6" idx="4"/>
              <a:endCxn id="4" idx="2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52400" y="5065587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knowledge 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81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FAA26D3D-D897-4be2-8F04-BA451C77F1D7}">
                          <ma14:placeholderFlag xmlns="" xmlns:ma14="http://schemas.microsoft.com/office/mac/drawingml/2011/main" val="1"/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359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[ OUTPUT ]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2605794"/>
            <a:ext cx="3409950" cy="378825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18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48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90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2512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8047</TotalTime>
  <Words>825</Words>
  <Application>Microsoft Macintosh PowerPoint</Application>
  <PresentationFormat>On-screen Show (4:3)</PresentationFormat>
  <Paragraphs>206</Paragraphs>
  <Slides>33</Slides>
  <Notes>28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Courier</vt:lpstr>
      <vt:lpstr>Trebuchet MS</vt:lpstr>
      <vt:lpstr>1_Diseño predeterminado</vt:lpstr>
      <vt:lpstr>2_Diseño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127</cp:revision>
  <dcterms:created xsi:type="dcterms:W3CDTF">2012-08-02T15:00:42Z</dcterms:created>
  <dcterms:modified xsi:type="dcterms:W3CDTF">2020-08-11T15:29:51Z</dcterms:modified>
</cp:coreProperties>
</file>